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10/16/2019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hyperlink" Target="https://www.restapitutorial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hyperlink" Target="mailto:joe@joe.i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hyperlink" Target="mailto:joe@joe.i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hyperlink" Target="https://any-api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A69F-2F59-4AB5-8099-8F5384EBD7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REST</a:t>
            </a:r>
            <a:r>
              <a:rPr lang="en-IE" cap="none" dirty="0"/>
              <a:t>ful</a:t>
            </a:r>
            <a:r>
              <a:rPr lang="en-IE" dirty="0"/>
              <a:t>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118C7-43D2-46DB-A4CB-64F2291389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E0B3D7D6-00C6-469B-9861-0994908DA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3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78"/>
    </mc:Choice>
    <mc:Fallback>
      <p:transition spd="slow" advTm="30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D380680-F978-4F91-A11F-DF9C60BA07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"/>
            <a:ext cx="12192000" cy="67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41"/>
    </mc:Choice>
    <mc:Fallback>
      <p:transition spd="slow" advTm="50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E408-FD3B-4BDA-B4EE-4CCC1DCC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DC0B-1E50-4586-8987-248EC24F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REST is a loose set of constraints/guidelines used for making an API</a:t>
            </a:r>
          </a:p>
          <a:p>
            <a:pPr lvl="1"/>
            <a:r>
              <a:rPr lang="en-IE" dirty="0"/>
              <a:t>Stateless</a:t>
            </a:r>
          </a:p>
          <a:p>
            <a:pPr lvl="1"/>
            <a:r>
              <a:rPr lang="en-IE" dirty="0"/>
              <a:t>Cacheable</a:t>
            </a:r>
          </a:p>
          <a:p>
            <a:pPr lvl="1"/>
            <a:r>
              <a:rPr lang="en-IE" dirty="0"/>
              <a:t>Use HTTP methods</a:t>
            </a:r>
          </a:p>
          <a:p>
            <a:r>
              <a:rPr lang="en-IE" dirty="0"/>
              <a:t>I will be going through this in more detail next week</a:t>
            </a:r>
          </a:p>
          <a:p>
            <a:pPr lvl="1"/>
            <a:r>
              <a:rPr lang="en-IE" dirty="0"/>
              <a:t>We will create a web page that consumes a RESTful API I have created already for a database (CRUD)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8613309-3837-48C6-8B2A-44AA8F97F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6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00"/>
    </mc:Choice>
    <mc:Fallback>
      <p:transition spd="slow" advTm="3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AB4F-E03D-4C23-9E28-86F1438F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94DB-3759-4D39-90B5-7C7F3664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Application</a:t>
            </a:r>
          </a:p>
          <a:p>
            <a:r>
              <a:rPr lang="en-IE" dirty="0"/>
              <a:t>Programming</a:t>
            </a:r>
          </a:p>
          <a:p>
            <a:r>
              <a:rPr lang="en-IE" dirty="0"/>
              <a:t>Interface</a:t>
            </a:r>
          </a:p>
          <a:p>
            <a:pPr marL="0" indent="0">
              <a:buNone/>
            </a:pPr>
            <a:r>
              <a:rPr lang="en-IE" dirty="0"/>
              <a:t>I.e. An interface that a program that you write can use to transfer data to another program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99EC38-EEBE-44B8-848F-70BB6BDDC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3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89"/>
    </mc:Choice>
    <mc:Fallback>
      <p:transition spd="slow" advTm="18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F458-6F00-4245-88A3-31FAFBF2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E2706-457D-4726-9490-A6534B886C92}"/>
              </a:ext>
            </a:extLst>
          </p:cNvPr>
          <p:cNvSpPr txBox="1"/>
          <p:nvPr/>
        </p:nvSpPr>
        <p:spPr>
          <a:xfrm>
            <a:off x="1325461" y="2093976"/>
            <a:ext cx="10159067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&lt;?xml version="1.0"?&gt;</a:t>
            </a:r>
            <a:br>
              <a:rPr lang="en-IE" dirty="0"/>
            </a:br>
            <a:br>
              <a:rPr lang="en-IE" dirty="0"/>
            </a:br>
            <a:r>
              <a:rPr lang="en-IE" dirty="0"/>
              <a:t>&lt;</a:t>
            </a:r>
            <a:r>
              <a:rPr lang="en-IE" dirty="0" err="1"/>
              <a:t>soap:Envelope</a:t>
            </a:r>
            <a:br>
              <a:rPr lang="en-IE" dirty="0"/>
            </a:br>
            <a:r>
              <a:rPr lang="en-IE" dirty="0" err="1"/>
              <a:t>xmlns:soap</a:t>
            </a:r>
            <a:r>
              <a:rPr lang="en-IE" dirty="0"/>
              <a:t>="http://www.w3.org/2003/05/soap-envelope/"</a:t>
            </a:r>
            <a:br>
              <a:rPr lang="en-IE" dirty="0"/>
            </a:br>
            <a:r>
              <a:rPr lang="en-IE" dirty="0" err="1"/>
              <a:t>soap:encodingStyle</a:t>
            </a:r>
            <a:r>
              <a:rPr lang="en-IE" dirty="0"/>
              <a:t>="http://www.w3.org/2003/05/soap-encoding"&gt;</a:t>
            </a:r>
            <a:br>
              <a:rPr lang="en-IE" dirty="0"/>
            </a:br>
            <a:br>
              <a:rPr lang="en-IE" dirty="0"/>
            </a:br>
            <a:r>
              <a:rPr lang="en-IE" dirty="0"/>
              <a:t>&lt;</a:t>
            </a:r>
            <a:r>
              <a:rPr lang="en-IE" dirty="0" err="1"/>
              <a:t>soap:Body</a:t>
            </a:r>
            <a:r>
              <a:rPr lang="en-IE" dirty="0"/>
              <a:t>&gt;</a:t>
            </a:r>
            <a:br>
              <a:rPr lang="en-IE" dirty="0"/>
            </a:br>
            <a:r>
              <a:rPr lang="en-IE" dirty="0"/>
              <a:t>  &lt;</a:t>
            </a:r>
            <a:r>
              <a:rPr lang="en-IE" dirty="0" err="1"/>
              <a:t>m:GetPrice</a:t>
            </a:r>
            <a:r>
              <a:rPr lang="en-IE" dirty="0"/>
              <a:t> </a:t>
            </a:r>
            <a:r>
              <a:rPr lang="en-IE" dirty="0" err="1"/>
              <a:t>xmlns:m</a:t>
            </a:r>
            <a:r>
              <a:rPr lang="en-IE" dirty="0"/>
              <a:t>="https://www.w3schools.com/prices"&gt;</a:t>
            </a:r>
            <a:br>
              <a:rPr lang="en-IE" dirty="0"/>
            </a:br>
            <a:r>
              <a:rPr lang="en-IE" dirty="0"/>
              <a:t>    &lt;</a:t>
            </a:r>
            <a:r>
              <a:rPr lang="en-IE" dirty="0" err="1"/>
              <a:t>m:Item</a:t>
            </a:r>
            <a:r>
              <a:rPr lang="en-IE" dirty="0"/>
              <a:t>&gt;Apples&lt;/</a:t>
            </a:r>
            <a:r>
              <a:rPr lang="en-IE" dirty="0" err="1"/>
              <a:t>m:Item</a:t>
            </a:r>
            <a:r>
              <a:rPr lang="en-IE" dirty="0"/>
              <a:t>&gt;</a:t>
            </a:r>
            <a:br>
              <a:rPr lang="en-IE" dirty="0"/>
            </a:br>
            <a:r>
              <a:rPr lang="en-IE" dirty="0"/>
              <a:t>  &lt;/</a:t>
            </a:r>
            <a:r>
              <a:rPr lang="en-IE" dirty="0" err="1"/>
              <a:t>m:GetPrice</a:t>
            </a:r>
            <a:r>
              <a:rPr lang="en-IE" dirty="0"/>
              <a:t>&gt;</a:t>
            </a:r>
            <a:br>
              <a:rPr lang="en-IE" dirty="0"/>
            </a:br>
            <a:r>
              <a:rPr lang="en-IE" dirty="0"/>
              <a:t>&lt;/</a:t>
            </a:r>
            <a:r>
              <a:rPr lang="en-IE" dirty="0" err="1"/>
              <a:t>soap:Body</a:t>
            </a:r>
            <a:r>
              <a:rPr lang="en-IE" dirty="0"/>
              <a:t>&gt;</a:t>
            </a:r>
            <a:br>
              <a:rPr lang="en-IE" dirty="0"/>
            </a:br>
            <a:br>
              <a:rPr lang="en-IE" dirty="0"/>
            </a:br>
            <a:r>
              <a:rPr lang="en-IE" dirty="0"/>
              <a:t>&lt;/</a:t>
            </a:r>
            <a:r>
              <a:rPr lang="en-IE" dirty="0" err="1"/>
              <a:t>soap:Envelope</a:t>
            </a:r>
            <a:r>
              <a:rPr lang="en-IE" dirty="0"/>
              <a:t>&gt;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38DEB4-9F0E-4967-BB4A-4F579AAAB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5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18"/>
    </mc:Choice>
    <mc:Fallback>
      <p:transition spd="slow" advTm="2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40A3-5463-40E8-A358-AF60DA05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REST</a:t>
            </a:r>
            <a:r>
              <a:rPr lang="en-IE" cap="none" dirty="0"/>
              <a:t>ful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CB1B8-C907-4EE1-B557-80D72FC7C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IE" dirty="0"/>
              <a:t>REST stands for Representational State Transfer.</a:t>
            </a:r>
          </a:p>
          <a:p>
            <a:pPr>
              <a:lnSpc>
                <a:spcPct val="150000"/>
              </a:lnSpc>
            </a:pPr>
            <a:r>
              <a:rPr lang="en-IE" dirty="0"/>
              <a:t>REST is an architecture describing how we might use HTTP.</a:t>
            </a:r>
          </a:p>
          <a:p>
            <a:pPr>
              <a:lnSpc>
                <a:spcPct val="150000"/>
              </a:lnSpc>
            </a:pPr>
            <a:r>
              <a:rPr lang="en-IE" dirty="0"/>
              <a:t>RESTful APIs make use of more HTTP methods than just GET and POST.</a:t>
            </a:r>
          </a:p>
          <a:p>
            <a:pPr>
              <a:lnSpc>
                <a:spcPct val="150000"/>
              </a:lnSpc>
            </a:pPr>
            <a:r>
              <a:rPr lang="en-IE" dirty="0"/>
              <a:t>Most HTTP APIs are not RESTful.</a:t>
            </a:r>
          </a:p>
          <a:p>
            <a:pPr>
              <a:lnSpc>
                <a:spcPct val="150000"/>
              </a:lnSpc>
            </a:pPr>
            <a:r>
              <a:rPr lang="en-IE" dirty="0"/>
              <a:t>RESTful APIs adhere to a few loosely defined constraints.</a:t>
            </a:r>
          </a:p>
          <a:p>
            <a:pPr>
              <a:lnSpc>
                <a:spcPct val="150000"/>
              </a:lnSpc>
            </a:pPr>
            <a:r>
              <a:rPr lang="en-IE" dirty="0"/>
              <a:t>Two of those constraints are that the API is stateless and cacheable.</a:t>
            </a:r>
          </a:p>
          <a:p>
            <a:pPr>
              <a:lnSpc>
                <a:spcPct val="150000"/>
              </a:lnSpc>
            </a:pPr>
            <a:r>
              <a:rPr lang="en-IE" dirty="0"/>
              <a:t>Idempotency </a:t>
            </a:r>
          </a:p>
          <a:p>
            <a:pPr>
              <a:lnSpc>
                <a:spcPct val="150000"/>
              </a:lnSpc>
            </a:pPr>
            <a:r>
              <a:rPr lang="en-IE" dirty="0"/>
              <a:t>More 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E" dirty="0">
                <a:hlinkClick r:id="rId4"/>
              </a:rPr>
              <a:t>https://www.restapitutorial.com/</a:t>
            </a:r>
            <a:endParaRPr lang="en-IE" dirty="0"/>
          </a:p>
          <a:p>
            <a:endParaRPr lang="en-I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F8354D-A587-4CD8-B442-DAC228532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98"/>
    </mc:Choice>
    <mc:Fallback>
      <p:transition spd="slow" advTm="77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6237-6AF2-4A78-AD93-8AFDE021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43" y="434298"/>
            <a:ext cx="10058400" cy="1609344"/>
          </a:xfrm>
        </p:spPr>
        <p:txBody>
          <a:bodyPr/>
          <a:lstStyle/>
          <a:p>
            <a:r>
              <a:rPr lang="en-IE" dirty="0"/>
              <a:t>REST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E65298-E869-42E0-9EEB-A1F6DD618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016671"/>
              </p:ext>
            </p:extLst>
          </p:nvPr>
        </p:nvGraphicFramePr>
        <p:xfrm>
          <a:off x="1069975" y="2120900"/>
          <a:ext cx="10557167" cy="358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31">
                  <a:extLst>
                    <a:ext uri="{9D8B030D-6E8A-4147-A177-3AD203B41FA5}">
                      <a16:colId xmlns:a16="http://schemas.microsoft.com/office/drawing/2014/main" val="686238948"/>
                    </a:ext>
                  </a:extLst>
                </a:gridCol>
                <a:gridCol w="1384183">
                  <a:extLst>
                    <a:ext uri="{9D8B030D-6E8A-4147-A177-3AD203B41FA5}">
                      <a16:colId xmlns:a16="http://schemas.microsoft.com/office/drawing/2014/main" val="3439435867"/>
                    </a:ext>
                  </a:extLst>
                </a:gridCol>
                <a:gridCol w="3221372">
                  <a:extLst>
                    <a:ext uri="{9D8B030D-6E8A-4147-A177-3AD203B41FA5}">
                      <a16:colId xmlns:a16="http://schemas.microsoft.com/office/drawing/2014/main" val="4205151463"/>
                    </a:ext>
                  </a:extLst>
                </a:gridCol>
                <a:gridCol w="4739781">
                  <a:extLst>
                    <a:ext uri="{9D8B030D-6E8A-4147-A177-3AD203B41FA5}">
                      <a16:colId xmlns:a16="http://schemas.microsoft.com/office/drawing/2014/main" val="769944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Sample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8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/emails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Get all the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[</a:t>
                      </a:r>
                    </a:p>
                    <a:p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{id:32,from:</a:t>
                      </a:r>
                      <a:r>
                        <a:rPr lang="en-IE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”joe@joe.ie</a:t>
                      </a:r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”,message:”hi”},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{id:33,from:</a:t>
                      </a:r>
                      <a:r>
                        <a:rPr lang="en-IE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”me@gmail.ie</a:t>
                      </a:r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”,message:”i”},</a:t>
                      </a:r>
                    </a:p>
                    <a:p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{id:35,from:</a:t>
                      </a:r>
                      <a:r>
                        <a:rPr lang="en-IE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”a@b.</a:t>
                      </a:r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com”,message:”blah”}</a:t>
                      </a:r>
                    </a:p>
                    <a:p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6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/emails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Create an Email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{</a:t>
                      </a:r>
                      <a:r>
                        <a:rPr lang="en-IE" dirty="0" err="1"/>
                        <a:t>created:true</a:t>
                      </a:r>
                      <a:r>
                        <a:rPr lang="en-IE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60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/emails</a:t>
                      </a:r>
                      <a:r>
                        <a:rPr lang="en-IE" b="0" dirty="0"/>
                        <a:t>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Retrieve the Email with id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{id:32,from:</a:t>
                      </a:r>
                      <a:r>
                        <a:rPr lang="en-IE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”joe@joe.ie</a:t>
                      </a:r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”,message:”hi”}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04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/emails</a:t>
                      </a:r>
                      <a:r>
                        <a:rPr lang="en-IE" b="0" dirty="0"/>
                        <a:t>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Update the Email with id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{id:32,from:</a:t>
                      </a:r>
                      <a:r>
                        <a:rPr lang="en-IE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”joe@joe.ie</a:t>
                      </a:r>
                      <a:r>
                        <a:rPr lang="en-IE" dirty="0">
                          <a:solidFill>
                            <a:schemeClr val="tx1"/>
                          </a:solidFill>
                        </a:rPr>
                        <a:t>”,message:”bye”}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13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/emails</a:t>
                      </a:r>
                      <a:r>
                        <a:rPr lang="en-IE" b="0" dirty="0"/>
                        <a:t>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Delete the Email with id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{</a:t>
                      </a:r>
                      <a:r>
                        <a:rPr lang="en-IE" dirty="0" err="1"/>
                        <a:t>deleted:true</a:t>
                      </a:r>
                      <a:r>
                        <a:rPr lang="en-IE" dirty="0"/>
                        <a:t>}</a:t>
                      </a:r>
                    </a:p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1228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29FE11E-D946-42BF-BE03-F29287CCA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1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94"/>
    </mc:Choice>
    <mc:Fallback>
      <p:transition spd="slow" advTm="56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2C7F-5E31-4A0B-B8DF-39A916CB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Another Rest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9A7188-3513-4FFD-9113-11B24BEBCF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095880"/>
              </p:ext>
            </p:extLst>
          </p:nvPr>
        </p:nvGraphicFramePr>
        <p:xfrm>
          <a:off x="1069975" y="2120900"/>
          <a:ext cx="10607500" cy="38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218">
                  <a:extLst>
                    <a:ext uri="{9D8B030D-6E8A-4147-A177-3AD203B41FA5}">
                      <a16:colId xmlns:a16="http://schemas.microsoft.com/office/drawing/2014/main" val="1589259182"/>
                    </a:ext>
                  </a:extLst>
                </a:gridCol>
                <a:gridCol w="2189526">
                  <a:extLst>
                    <a:ext uri="{9D8B030D-6E8A-4147-A177-3AD203B41FA5}">
                      <a16:colId xmlns:a16="http://schemas.microsoft.com/office/drawing/2014/main" val="2496498702"/>
                    </a:ext>
                  </a:extLst>
                </a:gridCol>
                <a:gridCol w="2516698">
                  <a:extLst>
                    <a:ext uri="{9D8B030D-6E8A-4147-A177-3AD203B41FA5}">
                      <a16:colId xmlns:a16="http://schemas.microsoft.com/office/drawing/2014/main" val="3403492427"/>
                    </a:ext>
                  </a:extLst>
                </a:gridCol>
                <a:gridCol w="4832058">
                  <a:extLst>
                    <a:ext uri="{9D8B030D-6E8A-4147-A177-3AD203B41FA5}">
                      <a16:colId xmlns:a16="http://schemas.microsoft.com/office/drawing/2014/main" val="1287534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Sample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06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/email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Get all the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[</a:t>
                      </a:r>
                    </a:p>
                    <a:p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{id:32,from: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”joe@joe.ie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”,message:”hi”},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{id:33,from: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”me@gmail.ie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”,message:”i”},</a:t>
                      </a:r>
                    </a:p>
                    <a:p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{id:35,from: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”a@b.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com”,message:”blah”}</a:t>
                      </a:r>
                    </a:p>
                    <a:p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/email/create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Create an Email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{id:33,from: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”me@gmail.ie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”,message:”i”}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2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/email</a:t>
                      </a:r>
                      <a:r>
                        <a:rPr lang="en-IE" b="0" dirty="0"/>
                        <a:t>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Retrieve the Email with id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{id:32,from: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”joe@joe.ie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”,message:”hi”}</a:t>
                      </a:r>
                      <a:endParaRPr lang="en-I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8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/email</a:t>
                      </a:r>
                      <a:r>
                        <a:rPr lang="en-IE" b="0" dirty="0"/>
                        <a:t>/update/32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Update the Email with id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{id:32,from: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”joe@joe.ie</a:t>
                      </a:r>
                      <a:r>
                        <a:rPr lang="en-IE" sz="1400" dirty="0">
                          <a:solidFill>
                            <a:schemeClr val="tx1"/>
                          </a:solidFill>
                        </a:rPr>
                        <a:t>”,message:”bye”}</a:t>
                      </a:r>
                      <a:endParaRPr lang="en-I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1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/email</a:t>
                      </a:r>
                      <a:r>
                        <a:rPr lang="en-IE" b="0" dirty="0"/>
                        <a:t>/delete/32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Delete the Email with id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dirty="0"/>
                        <a:t>{</a:t>
                      </a:r>
                      <a:r>
                        <a:rPr lang="en-IE" sz="1400" dirty="0" err="1"/>
                        <a:t>success:true</a:t>
                      </a:r>
                      <a:r>
                        <a:rPr lang="en-IE" sz="140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30380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CC834F-0F10-443F-B649-BB761E288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9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45"/>
    </mc:Choice>
    <mc:Fallback>
      <p:transition spd="slow" advTm="39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3E6A-2646-40D2-8797-7F380760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85F3F-D858-4252-B459-B785312A7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E" dirty="0"/>
              <a:t>Statelessness is a REST constraint.</a:t>
            </a:r>
          </a:p>
          <a:p>
            <a:pPr>
              <a:lnSpc>
                <a:spcPct val="150000"/>
              </a:lnSpc>
            </a:pPr>
            <a:r>
              <a:rPr lang="en-IE" dirty="0"/>
              <a:t>HTTP uses the client-server model.</a:t>
            </a:r>
          </a:p>
          <a:p>
            <a:pPr>
              <a:lnSpc>
                <a:spcPct val="150000"/>
              </a:lnSpc>
            </a:pPr>
            <a:r>
              <a:rPr lang="en-IE" dirty="0"/>
              <a:t>The server should treat each request as a single, independent transaction.</a:t>
            </a:r>
          </a:p>
          <a:p>
            <a:pPr>
              <a:lnSpc>
                <a:spcPct val="150000"/>
              </a:lnSpc>
            </a:pPr>
            <a:r>
              <a:rPr lang="en-IE" dirty="0"/>
              <a:t>No client state should be stored on the server.</a:t>
            </a:r>
          </a:p>
          <a:p>
            <a:pPr>
              <a:lnSpc>
                <a:spcPct val="150000"/>
              </a:lnSpc>
            </a:pPr>
            <a:r>
              <a:rPr lang="en-IE" dirty="0"/>
              <a:t>Each request must contain all of the information to perform the request.</a:t>
            </a:r>
          </a:p>
          <a:p>
            <a:endParaRPr lang="en-I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AC56D8-F83C-48A6-8CD0-A71F3D9CC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6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91"/>
    </mc:Choice>
    <mc:Fallback>
      <p:transition spd="slow" advTm="29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0412-1EDB-4BDA-B7C7-A446E8B3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Cachable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8944-4262-49DC-B40B-B774B937F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REST APIs should provide responses that are cacheable.</a:t>
            </a:r>
          </a:p>
          <a:p>
            <a:r>
              <a:rPr lang="en-IE" dirty="0"/>
              <a:t>Intermediaries between the client and server should be able to cache responses.</a:t>
            </a:r>
          </a:p>
          <a:p>
            <a:r>
              <a:rPr lang="en-IE" dirty="0"/>
              <a:t>This should be transparent to the client.</a:t>
            </a:r>
          </a:p>
          <a:p>
            <a:r>
              <a:rPr lang="en-IE" dirty="0" err="1"/>
              <a:t>Cacheability</a:t>
            </a:r>
            <a:r>
              <a:rPr lang="en-IE" dirty="0"/>
              <a:t> increases response time.</a:t>
            </a:r>
          </a:p>
          <a:p>
            <a:r>
              <a:rPr lang="en-IE" dirty="0"/>
              <a:t>Browsers usually cache resources, in case they are requested again.</a:t>
            </a:r>
          </a:p>
          <a:p>
            <a:r>
              <a:rPr lang="en-IE" dirty="0"/>
              <a:t>There is usually a time limit on cached resources.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55B91E-1B27-412E-8ECD-0084EAD75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7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3"/>
    </mc:Choice>
    <mc:Fallback>
      <p:transition spd="slow" advTm="5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9930-F25F-45FE-803F-2B210A6B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Site that use REST</a:t>
            </a:r>
            <a:r>
              <a:rPr lang="en-IE" cap="none" dirty="0"/>
              <a:t>ful</a:t>
            </a:r>
            <a:r>
              <a:rPr lang="en-IE" dirty="0"/>
              <a:t>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B95FC-4D69-40F3-9405-7725E1C53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Facebook, google, stripe, CSO etc</a:t>
            </a:r>
          </a:p>
          <a:p>
            <a:r>
              <a:rPr lang="en-IE" dirty="0"/>
              <a:t>More at</a:t>
            </a:r>
          </a:p>
          <a:p>
            <a:pPr marL="0" indent="0">
              <a:buNone/>
            </a:pPr>
            <a:r>
              <a:rPr lang="en-IE" dirty="0">
                <a:hlinkClick r:id="rId4"/>
              </a:rPr>
              <a:t>https://any-api.com/</a:t>
            </a:r>
            <a:endParaRPr lang="en-IE" dirty="0"/>
          </a:p>
          <a:p>
            <a:r>
              <a:rPr lang="en-IE" dirty="0"/>
              <a:t>Python has a lot of packages that handle these APIs (more on week06)</a:t>
            </a:r>
          </a:p>
          <a:p>
            <a:endParaRPr lang="en-I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588183-2F71-46B2-B0B4-48C401CBF6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4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14"/>
    </mc:Choice>
    <mc:Fallback>
      <p:transition spd="slow" advTm="21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137</TotalTime>
  <Words>618</Words>
  <Application>Microsoft Office PowerPoint</Application>
  <PresentationFormat>Widescreen</PresentationFormat>
  <Paragraphs>104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Rockwell</vt:lpstr>
      <vt:lpstr>Rockwell Condensed</vt:lpstr>
      <vt:lpstr>Wingdings</vt:lpstr>
      <vt:lpstr>Wood Type</vt:lpstr>
      <vt:lpstr>RESTful API</vt:lpstr>
      <vt:lpstr>API</vt:lpstr>
      <vt:lpstr>SOAP</vt:lpstr>
      <vt:lpstr>RESTful</vt:lpstr>
      <vt:lpstr>REST Example</vt:lpstr>
      <vt:lpstr>Another Rest Example</vt:lpstr>
      <vt:lpstr>Stateless</vt:lpstr>
      <vt:lpstr>Cachable</vt:lpstr>
      <vt:lpstr>Site that use RESTful APIs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RESTful API</dc:title>
  <dc:creator>Andrew Beatty</dc:creator>
  <cp:lastModifiedBy>Andrew Beatty</cp:lastModifiedBy>
  <cp:revision>6</cp:revision>
  <dcterms:created xsi:type="dcterms:W3CDTF">2019-10-16T11:59:03Z</dcterms:created>
  <dcterms:modified xsi:type="dcterms:W3CDTF">2019-10-16T19:03:39Z</dcterms:modified>
</cp:coreProperties>
</file>